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2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charts/chart3.xml" ContentType="application/vnd.openxmlformats-officedocument.drawingml.chart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charts/chart4.xml" ContentType="application/vnd.openxmlformats-officedocument.drawingml.chart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charts/chart5.xml" ContentType="application/vnd.openxmlformats-officedocument.drawingml.chart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charts/chart6.xml" ContentType="application/vnd.openxmlformats-officedocument.drawingml.chart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3898FF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5F8FF"/>
                    </a:solidFill>
                    <a:latin typeface="IBM Plex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developers now use AI</c:v>
                  </c:pt>
                  <c:pt idx="1">
                    <c:v>actually trust the…</c:v>
                  </c:pt>
                  <c:pt idx="2">
                    <c:v>lose time debugging…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29</c:v>
                </c:pt>
                <c:pt idx="2">
                  <c:v>45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F5F8FF"/>
                  </a:solidFill>
                  <a:latin typeface="IBM Plex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E2A44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3A4B8"/>
                </a:solidFill>
                <a:latin typeface="IBM Plex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3898FF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5F8FF"/>
                    </a:solidFill>
                    <a:latin typeface="IBM Plex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developers use AI as</c:v>
                  </c:pt>
                  <c:pt idx="1">
                    <c:v>development is truly…</c:v>
                  </c:pt>
                  <c:pt idx="2">
                    <c:v>frontier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10</c:v>
                </c:pt>
                <c:pt idx="2">
                  <c:v>15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F5F8FF"/>
                  </a:solidFill>
                  <a:latin typeface="IBM Plex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E2A44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3A4B8"/>
                </a:solidFill>
                <a:latin typeface="IBM Plex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3898FF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5F8FF"/>
                    </a:solidFill>
                    <a:latin typeface="IBM Plex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developers use AI as</c:v>
                  </c:pt>
                  <c:pt idx="1">
                    <c:v>development is truly…</c:v>
                  </c:pt>
                  <c:pt idx="2">
                    <c:v>frontier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10</c:v>
                </c:pt>
                <c:pt idx="2">
                  <c:v>15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F5F8FF"/>
                  </a:solidFill>
                  <a:latin typeface="IBM Plex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E2A44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3A4B8"/>
                </a:solidFill>
                <a:latin typeface="IBM Plex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3898FF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5F8FF"/>
                    </a:solidFill>
                    <a:latin typeface="IBM Plex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AI adoption</c:v>
                  </c:pt>
                  <c:pt idx="1">
                    <c:v>trust in accuracy</c:v>
                  </c:pt>
                  <c:pt idx="2">
                    <c:v>report losing time…</c:v>
                  </c:pt>
                  <c:pt idx="3">
                    <c:v>AI as an assistant</c:v>
                  </c:pt>
                  <c:pt idx="4">
                    <c:v>development is truly…</c:v>
                  </c:pt>
                  <c:pt idx="5">
                    <c:v>frontier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29</c:v>
                </c:pt>
                <c:pt idx="2">
                  <c:v>45</c:v>
                </c:pt>
                <c:pt idx="3">
                  <c:v>80</c:v>
                </c:pt>
                <c:pt idx="4">
                  <c:v>10</c:v>
                </c:pt>
                <c:pt idx="5">
                  <c:v>15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F5F8FF"/>
                  </a:solidFill>
                  <a:latin typeface="IBM Plex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E2A44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3A4B8"/>
                </a:solidFill>
                <a:latin typeface="IBM Plex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3898FF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5F8FF"/>
                    </a:solidFill>
                    <a:latin typeface="IBM Plex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AI adoption</c:v>
                  </c:pt>
                  <c:pt idx="1">
                    <c:v>trust in accuracy</c:v>
                  </c:pt>
                  <c:pt idx="2">
                    <c:v>report losing time…</c:v>
                  </c:pt>
                  <c:pt idx="3">
                    <c:v>AI as an assistant</c:v>
                  </c:pt>
                  <c:pt idx="4">
                    <c:v>development is truly…</c:v>
                  </c:pt>
                  <c:pt idx="5">
                    <c:v>frontier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29</c:v>
                </c:pt>
                <c:pt idx="2">
                  <c:v>45</c:v>
                </c:pt>
                <c:pt idx="3">
                  <c:v>80</c:v>
                </c:pt>
                <c:pt idx="4">
                  <c:v>10</c:v>
                </c:pt>
                <c:pt idx="5">
                  <c:v>15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F5F8FF"/>
                  </a:solidFill>
                  <a:latin typeface="IBM Plex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E2A44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3A4B8"/>
                </a:solidFill>
                <a:latin typeface="IBM Plex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3898FF"/>
            </a:solidFill>
            <a:effectLst/>
          </c:spPr>
          <c:invertIfNegative val="0"/>
          <c:dLbls>
            <c:numFmt formatCode="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5F8FF"/>
                    </a:solidFill>
                    <a:latin typeface="IBM Plex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AI</c:v>
                  </c:pt>
                  <c:pt idx="1">
                    <c:v>trust it</c:v>
                  </c:pt>
                  <c:pt idx="2">
                    <c:v>lose time debugging it</c:v>
                  </c:pt>
                  <c:pt idx="3">
                    <c:v>AI-assisted</c:v>
                  </c:pt>
                  <c:pt idx="4">
                    <c:v>AI-driven</c:v>
                  </c:pt>
                  <c:pt idx="5">
                    <c:v>frontier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29</c:v>
                </c:pt>
                <c:pt idx="2">
                  <c:v>45</c:v>
                </c:pt>
                <c:pt idx="3">
                  <c:v>80</c:v>
                </c:pt>
                <c:pt idx="4">
                  <c:v>10</c:v>
                </c:pt>
                <c:pt idx="5">
                  <c:v>15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F5F8FF"/>
                  </a:solidFill>
                  <a:latin typeface="IBM Plex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1E2A44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3A4B8"/>
                </a:solidFill>
                <a:latin typeface="IBM Plex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99855" y="0"/>
            <a:ext cx="3291840" cy="2194560"/>
          </a:xfrm>
          <a:prstGeom prst="rect">
            <a:avLst/>
          </a:prstGeom>
          <a:solidFill>
            <a:srgbClr val="0F1A3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286000"/>
            <a:ext cx="1005840" cy="146304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514600"/>
            <a:ext cx="1072865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 Engineering — A New Class of AI App (and What Building One with AI Taught Me)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728655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8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seminar for Western Washington University.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22960" y="5989320"/>
            <a:ext cx="384048" cy="384048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8" name="Shape 6"/>
          <p:cNvSpPr/>
          <p:nvPr/>
        </p:nvSpPr>
        <p:spPr>
          <a:xfrm>
            <a:off x="899770" y="6204387"/>
            <a:ext cx="46086" cy="768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968898" y="6150620"/>
            <a:ext cx="46086" cy="13057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1038027" y="6096853"/>
            <a:ext cx="46086" cy="18434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1107156" y="6043087"/>
            <a:ext cx="46086" cy="23811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1325880" y="596188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10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Why universities care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Turning thoughts into structured, defensible, communicable work is the core academic act — it's what a thesis, a paper, a lecture, and a dissertation…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 Engineering is both a tool and a discipline for thinkers, researchers, and students.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university is, in effect, an idea-engineering institution that never had the software.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11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AI Paradox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Open with the contradiction everyone in the room feels but hasn't named.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In the 2025 Stack Overflow Developer Survey, roughly 80% of developers now use AI in their work — yet only about 29% actually trust the accuracy of…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So: everyone uses it; almost nobody trusts it.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That gap is the whole talk.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Why do we lean on a tool we don't trust — and what would it take to close that gap?</a:t>
            </a:r>
            <a:endParaRPr lang="en-US" sz="18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126480" y="1737360"/>
          <a:ext cx="539496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12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Case Study: Building IdeaM with AI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Now turn the tool around and tell the story of how it was built — because that story is itself the proof.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solo founder.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Roughly 135,000 lines of code.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Largely AI-built.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honest question a skeptical room will ask: is it any good, or is it a house of cards?</a:t>
            </a:r>
            <a:endParaRPr lang="en-US" sz="18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126480" y="1737360"/>
          <a:ext cx="539496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13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honest audit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An independent-style architecture audit graded the codebase a B — above the median for hand-written production code.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Zero circular dependencies across 388 files.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Clean, modular architecture.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one real blemish: a few oversized “god-files” that do too much — the universal debt of fast development, AI-built or not.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Don't hide it; naming the flaw is what makes the grade believable.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14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frontier — assisted vs. driven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Draw the line the industry blurs.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About 80% of developers use AI as an assistant (it helps; the human still writes most of it).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Only an estimated 10–25% of development is truly AI-driven — real "vibe coding," where AI does the heavy lifting and the human directs.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 sits in that roughly 15% frontier.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This isn't autocomplete-with-extra-steps; it's a different way of building.</a:t>
            </a:r>
            <a:endParaRPr lang="en-US" sz="18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126480" y="1737360"/>
          <a:ext cx="539496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15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Why It Works: The Discipline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Return to the paradox from the opening and answer it.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reason 45% lose time debugging AI output is that they prompt and hope.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fix is not a better model — it's a discipline.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AI + discipline = trustworthy output.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That equation is the heart of the talk.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16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practices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Concretely, what "discipline" means in this project: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Tiered testing — deterministic code is tested once; AI-powered features are run 5× and checked for invariants (did it stay true to the rules?) rather…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Adversarial guardrails on anything touching money or privacy — assume the AI will try the wrong thing and block it.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An always-on hallucination verifier checking AI output for invented facts.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"Review before you trust" — a human reads the output before it counts.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Periodic refactoring and keeping coupling low so the codebase stays healthy as it grows.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17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lesson for students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AI-first development is not magic and it is not a threat to skill — it is a new discipline.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skill shifts from writing every line to directing and verifying.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Don't just prompt; direct and verify.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That sentence is the one students should leave with.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18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Takeaways for the University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Land the talk with something for each part of the room.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19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For students &amp; researchers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 Engineering is a skill and a tool: think faster, produce more, publish in your own voice, and keep it private.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It's leverage on the exact work a degree is made of.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Arc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640080" y="1170432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32588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Source to published work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78028" y="3063240"/>
            <a:ext cx="2331720" cy="1234440"/>
          </a:xfrm>
          <a:prstGeom prst="roundRect">
            <a:avLst>
              <a:gd name="adj" fmla="val 10370"/>
            </a:avLst>
          </a:prstGeom>
          <a:solidFill>
            <a:srgbClr val="0F1A30"/>
          </a:solidFill>
          <a:ln w="19050">
            <a:solidFill>
              <a:srgbClr val="389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78028" y="3063240"/>
            <a:ext cx="23317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Thought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009748" y="3063240"/>
            <a:ext cx="502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89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→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3512668" y="3063240"/>
            <a:ext cx="2331720" cy="1234440"/>
          </a:xfrm>
          <a:prstGeom prst="roundRect">
            <a:avLst>
              <a:gd name="adj" fmla="val 10370"/>
            </a:avLst>
          </a:prstGeom>
          <a:solidFill>
            <a:srgbClr val="3898FF"/>
          </a:solidFill>
          <a:ln w="19050">
            <a:solidFill>
              <a:srgbClr val="3898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12668" y="3063240"/>
            <a:ext cx="23317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844388" y="3063240"/>
            <a:ext cx="502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89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→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6347308" y="3063240"/>
            <a:ext cx="2331720" cy="1234440"/>
          </a:xfrm>
          <a:prstGeom prst="roundRect">
            <a:avLst>
              <a:gd name="adj" fmla="val 10370"/>
            </a:avLst>
          </a:prstGeom>
          <a:solidFill>
            <a:srgbClr val="0F1A30"/>
          </a:solidFill>
          <a:ln w="19050">
            <a:solidFill>
              <a:srgbClr val="3898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47308" y="3063240"/>
            <a:ext cx="23317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Produce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679028" y="3063240"/>
            <a:ext cx="5029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89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→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9181948" y="3063240"/>
            <a:ext cx="2331720" cy="1234440"/>
          </a:xfrm>
          <a:prstGeom prst="roundRect">
            <a:avLst>
              <a:gd name="adj" fmla="val 10370"/>
            </a:avLst>
          </a:prstGeom>
          <a:solidFill>
            <a:srgbClr val="3898FF"/>
          </a:solidFill>
          <a:ln w="19050">
            <a:solidFill>
              <a:srgbClr val="3898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81948" y="3063240"/>
            <a:ext cx="23317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Publish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20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For CS students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AI-first development is a discipline to master — architecture, testing, verification — not a shortcut to fear.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graduates who thrive won't be the ones who can out-type the AI; they'll be the ones who can direct and verify it.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21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For the institution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new category of software is being born.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opportunity is to be the university that understands and adopts it early — including a possible student and faculty pilot of IdeaM.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(This is the gentle, concrete ask.)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22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Live Demo &amp; the Mic-Drop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Show, don't tell.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Run IdeaM live — take a source through the arc to a produced, published piece in front of the room.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Then the reveal: this entire seminar was built in IdeaM.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outline on the screen, the structure, the notes — all of it.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medium is the message.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23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Numbers &amp; the Sources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Everything defensible, in one place, so Howard can answer a pointed question without fumbling.</a:t>
            </a:r>
            <a:endParaRPr lang="en-US" sz="18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126480" y="1737360"/>
          <a:ext cx="539496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24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Sources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2025 Stack Overflow Developer Survey — ~80% AI adoption; ~29% trust in accuracy; ~45% report losing time debugging AI output.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 architecture / modularity audit — Grade B, above median, zero circular dependencies, a few oversized files.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Line count — ~135,000 lines of code, solo founder, largely AI-built.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Assisted vs.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driven — ~80% use AI as an assistant; ~10–25% of development is truly AI-driven; IdeaM in the ~15% frontier.</a:t>
            </a:r>
            <a:endParaRPr lang="en-US" sz="18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126480" y="1737360"/>
          <a:ext cx="539496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25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numbers at a glance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80% use AI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29% trust it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45% lose time debugging it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135,000 lines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solo founder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Grade B</a:t>
            </a:r>
            <a:endParaRPr lang="en-US" sz="18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126480" y="1737360"/>
          <a:ext cx="539496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468880"/>
            <a:ext cx="1091153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356616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 Engineering — A New Class of AI App (and What Building One with AI Taught Me)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10048" y="4709160"/>
            <a:ext cx="365760" cy="36576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6" name="Shape 4"/>
          <p:cNvSpPr/>
          <p:nvPr/>
        </p:nvSpPr>
        <p:spPr>
          <a:xfrm>
            <a:off x="5483200" y="4913986"/>
            <a:ext cx="43891" cy="7315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5549036" y="4862779"/>
            <a:ext cx="43891" cy="12435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8" name="Shape 6"/>
          <p:cNvSpPr/>
          <p:nvPr/>
        </p:nvSpPr>
        <p:spPr>
          <a:xfrm>
            <a:off x="5614873" y="4811573"/>
            <a:ext cx="43891" cy="17556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5680710" y="4760366"/>
            <a:ext cx="43891" cy="22677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5821528" y="4690872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Made with IdeaM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3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New Category: Idea Engineering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Most AI apps do one narrow thing.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Chatbots answer questions.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Copilots autocomplete code.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Useful, but narrow.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new class of software does something bigger: it engineers ideas.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It takes a raw thought, develops it into a real, structured idea, produces finished work from it, and publishes that work.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4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distinction that matters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Chatbot: you ask, it answers, the value evaporates when you close the tab.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Copilot: it finishes your line of code.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 Engineering: it carries a single thought all the way from spark to published work, and everything it makes is yours and stays connected.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unit of value isn't a message — it's a finished idea.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5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Why “a new class” is the right frame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New categories of software don't get announced; they get recognized in hindsight (the spreadsheet, the web browser, the search engine).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Naming the category now — Idea Engineering — is the intellectually honest and the strategically useful move.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 is the first instance, not the whole category.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6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Tool: What Idea Engineering Looks Like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Walk the audience through the arc concretely, using IdeaM.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Bring in any source — video, PDF, web page, audio, email.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Research &amp; synthesize across those sources.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Develop the idea — this is the engineering step, where a rough thought becomes a structured, defensible whole.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Produce — writing, a podcast, a video.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Publish everywhere in your own voice.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7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full arc — source to published work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Source in (any format)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research &amp; synthesize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develop (engineer the idea)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produce (write / podcast / video)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publish in your own voice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manage the correspondence.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8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What it produces: one idea, many formats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One outline becomes ~13 finished formats, each in a single click.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Written article, executive summary, email, podcast, video, and this slide deck.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Plus posts tailored for 7 social platforms: X, LinkedIn, Facebook, Instagram, Threads, Bluesky, Reddit.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Every output in your own voice, in up to 21 languages.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Opt-in privacy: on-device AI and bring-your-own-key — your ideas never leave your control.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An always-on verifier checks every draft for invented facts.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291072"/>
            <a:ext cx="274320" cy="274320"/>
          </a:xfrm>
          <a:prstGeom prst="roundRect">
            <a:avLst>
              <a:gd name="adj" fmla="val 22000"/>
            </a:avLst>
          </a:prstGeom>
          <a:solidFill>
            <a:srgbClr val="2563EB"/>
          </a:solidFill>
          <a:ln/>
        </p:spPr>
      </p:sp>
      <p:sp>
        <p:nvSpPr>
          <p:cNvPr id="4" name="Shape 2"/>
          <p:cNvSpPr/>
          <p:nvPr/>
        </p:nvSpPr>
        <p:spPr>
          <a:xfrm>
            <a:off x="694944" y="6444691"/>
            <a:ext cx="32918" cy="5486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44322" y="6406286"/>
            <a:ext cx="32918" cy="93269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793699" y="6367882"/>
            <a:ext cx="32918" cy="131674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843077" y="6329477"/>
            <a:ext cx="32918" cy="170078"/>
          </a:xfrm>
          <a:prstGeom prst="roundRect">
            <a:avLst>
              <a:gd name="adj" fmla="val 50001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24128" y="6254496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IdeaM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180015" y="6254496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4B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9 / 26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5029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Privacy-first, on-device, bring-your-own-key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640080" y="1325880"/>
            <a:ext cx="1005840" cy="82296"/>
          </a:xfrm>
          <a:prstGeom prst="rect">
            <a:avLst/>
          </a:prstGeom>
          <a:solidFill>
            <a:srgbClr val="3898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1737360"/>
            <a:ext cx="10911535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The AI can run on the user's own device, and users bring their own API key.</a:t>
            </a:r>
            <a:endParaRPr lang="en-US" sz="180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F5F8FF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This isn't a footnote — for researchers, students, and anyone with sensitive or unpublished work, "your ideas never leave your control" is the…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IdeaM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Idea Engineering — A New Class of AI App (and What Building One with AI Taught Me)</dc:title>
  <dc:subject>PptxGenJS Presentation</dc:subject>
  <dc:creator>IdeaM</dc:creator>
  <cp:lastModifiedBy>IdeaM</cp:lastModifiedBy>
  <cp:revision>1</cp:revision>
  <dcterms:created xsi:type="dcterms:W3CDTF">2026-07-24T11:31:21Z</dcterms:created>
  <dcterms:modified xsi:type="dcterms:W3CDTF">2026-07-24T11:31:21Z</dcterms:modified>
</cp:coreProperties>
</file>